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5" r:id="rId6"/>
    <p:sldId id="256" r:id="rId7"/>
    <p:sldId id="257" r:id="rId8"/>
    <p:sldId id="263" r:id="rId9"/>
    <p:sldId id="264" r:id="rId10"/>
    <p:sldId id="258" r:id="rId11"/>
    <p:sldId id="266" r:id="rId12"/>
    <p:sldId id="259" r:id="rId13"/>
  </p:sldIdLst>
  <p:sldSz cx="12192000" cy="6858000"/>
  <p:notesSz cx="6735763" cy="98663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518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946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953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184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9056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457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573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416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034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049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623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9B736-B1C6-4C6E-B344-321B9749AA16}" type="datetimeFigureOut">
              <a:rPr lang="nl-NL" smtClean="0"/>
              <a:t>9-10-2018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ACA97-CCF2-4B18-9FF6-A2AE026550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243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derwijsinspectie.nl/documenten/rapporten/2018/06/13/onderzoeksverslag-kansenongelijkheid-bij-de-overgangen-po-v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assendonderwijs-zk.nl/" TargetMode="External"/><Relationship Id="rId3" Type="http://schemas.openxmlformats.org/officeDocument/2006/relationships/hyperlink" Target="http://www.onderwijsgeschillen.nl/" TargetMode="External"/><Relationship Id="rId7" Type="http://schemas.openxmlformats.org/officeDocument/2006/relationships/hyperlink" Target="http://www.steunpunt-povo.nl/" TargetMode="External"/><Relationship Id="rId2" Type="http://schemas.openxmlformats.org/officeDocument/2006/relationships/hyperlink" Target="http://www.rijskoverheid.nl/onderwerpen/passend-onderwij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ijksoverheid.nl/" TargetMode="External"/><Relationship Id="rId5" Type="http://schemas.openxmlformats.org/officeDocument/2006/relationships/hyperlink" Target="http://www.nieuweregelgevingovergangpo-vo.nl/" TargetMode="External"/><Relationship Id="rId4" Type="http://schemas.openxmlformats.org/officeDocument/2006/relationships/hyperlink" Target="http://www.nieuwvmbo.nl/" TargetMode="External"/><Relationship Id="rId9" Type="http://schemas.openxmlformats.org/officeDocument/2006/relationships/hyperlink" Target="http://www.swv-vo-zk.n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122363"/>
            <a:ext cx="4096867" cy="2280102"/>
          </a:xfrm>
          <a:prstGeom prst="rect">
            <a:avLst/>
          </a:prstGeom>
        </p:spPr>
      </p:pic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sz="3200" b="1" dirty="0" smtClean="0"/>
          </a:p>
          <a:p>
            <a:r>
              <a:rPr lang="nl-NL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WELKOM</a:t>
            </a:r>
            <a:endParaRPr lang="nl-NL" sz="4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4996" y="1288473"/>
            <a:ext cx="3458095" cy="1853738"/>
          </a:xfrm>
          <a:prstGeom prst="rect">
            <a:avLst/>
          </a:prstGeom>
        </p:spPr>
      </p:pic>
      <p:sp>
        <p:nvSpPr>
          <p:cNvPr id="9" name="AutoShape 8" descr="logoPassendOnderwijs_klein"/>
          <p:cNvSpPr>
            <a:spLocks noGrp="1" noChangeAspect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831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Programma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nl-NL" dirty="0"/>
          </a:p>
          <a:p>
            <a:r>
              <a:rPr lang="nl-NL" dirty="0"/>
              <a:t>15.30u - inloop </a:t>
            </a:r>
          </a:p>
          <a:p>
            <a:r>
              <a:rPr lang="nl-NL" dirty="0"/>
              <a:t>16.00u - welkom </a:t>
            </a:r>
          </a:p>
          <a:p>
            <a:r>
              <a:rPr lang="nl-NL" dirty="0"/>
              <a:t>16.10u - aandachtspunten / wijzigingen Overstap </a:t>
            </a:r>
          </a:p>
          <a:p>
            <a:r>
              <a:rPr lang="nl-NL" dirty="0"/>
              <a:t>16.25u - wisseling </a:t>
            </a:r>
          </a:p>
          <a:p>
            <a:r>
              <a:rPr lang="nl-NL" dirty="0"/>
              <a:t>16.30u - Plenaire informatieronde </a:t>
            </a:r>
          </a:p>
          <a:p>
            <a:r>
              <a:rPr lang="nl-NL" dirty="0"/>
              <a:t>17.00u - wisseling </a:t>
            </a:r>
          </a:p>
          <a:p>
            <a:r>
              <a:rPr lang="nl-NL" dirty="0"/>
              <a:t>17.05u - Keuze informatieronde </a:t>
            </a:r>
          </a:p>
          <a:p>
            <a:r>
              <a:rPr lang="nl-NL" dirty="0"/>
              <a:t>17.35u – contact, hapje, drankje </a:t>
            </a:r>
          </a:p>
          <a:p>
            <a:r>
              <a:rPr lang="nl-NL" dirty="0"/>
              <a:t>17.45u - einde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8211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nl-NL" altLang="nl-NL" sz="36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nl-NL" altLang="nl-NL" sz="3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</a:t>
            </a:r>
            <a:r>
              <a:rPr lang="nl-NL" altLang="nl-NL" sz="36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Overstap</a:t>
            </a:r>
            <a:endParaRPr kumimoji="0" lang="nl-NL" altLang="nl-NL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nl-NL" altLang="nl-NL" sz="3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2019</a:t>
            </a:r>
            <a:endParaRPr lang="nl-NL" sz="36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5541" y="34913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1025" name="Afbeelding 1" descr="logo voorstel 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272" y="1122363"/>
            <a:ext cx="409575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815541" y="3065188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72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200" b="1" dirty="0" smtClean="0"/>
              <a:t>Aanmelding</a:t>
            </a:r>
            <a:endParaRPr lang="nl-NL" sz="3200" b="1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b="1" dirty="0" smtClean="0"/>
              <a:t>Aanmelding:</a:t>
            </a:r>
            <a:r>
              <a:rPr lang="nl-NL" sz="2000" dirty="0" smtClean="0"/>
              <a:t> 	6 maart, 7 maart, 11 maart (leerlingen zonder extra ondersteuningsbehoefte)</a:t>
            </a:r>
          </a:p>
          <a:p>
            <a:pPr marL="0" indent="0">
              <a:buNone/>
            </a:pPr>
            <a:r>
              <a:rPr lang="nl-NL" sz="2000" dirty="0" smtClean="0"/>
              <a:t>		tussen 1 november en 1 maart (reguliere </a:t>
            </a:r>
            <a:r>
              <a:rPr lang="nl-NL" sz="2000" dirty="0" err="1" smtClean="0"/>
              <a:t>lwoo</a:t>
            </a:r>
            <a:r>
              <a:rPr lang="nl-NL" sz="2000" dirty="0" smtClean="0"/>
              <a:t> leerlingen)</a:t>
            </a: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smtClean="0"/>
              <a:t>	tussen 1 november en 18 februari (zorgscholen (Tender, Paulus, Daaf Geluk), </a:t>
            </a: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smtClean="0"/>
              <a:t>					</a:t>
            </a:r>
            <a:r>
              <a:rPr lang="nl-NL" sz="2000" dirty="0" err="1" smtClean="0"/>
              <a:t>mdo</a:t>
            </a:r>
            <a:r>
              <a:rPr lang="nl-NL" sz="2000" dirty="0" smtClean="0"/>
              <a:t>-o leerlingen regulier vo)</a:t>
            </a:r>
          </a:p>
          <a:p>
            <a:r>
              <a:rPr lang="nl-NL" sz="2000" dirty="0" smtClean="0"/>
              <a:t>Uitslag loting: 20 maart</a:t>
            </a:r>
          </a:p>
          <a:p>
            <a:pPr marL="0" indent="0">
              <a:buNone/>
            </a:pPr>
            <a:endParaRPr lang="nl-NL" sz="2000" dirty="0" smtClean="0"/>
          </a:p>
          <a:p>
            <a:r>
              <a:rPr lang="nl-NL" sz="2000" dirty="0" smtClean="0"/>
              <a:t>Basisschooladvies is leidend;	wel – niveau </a:t>
            </a: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smtClean="0"/>
              <a:t>			niet – pro (criteria gelden)</a:t>
            </a:r>
          </a:p>
          <a:p>
            <a:pPr marL="0" indent="0">
              <a:buNone/>
            </a:pPr>
            <a:r>
              <a:rPr lang="nl-NL" sz="2000" dirty="0"/>
              <a:t>	</a:t>
            </a:r>
            <a:r>
              <a:rPr lang="nl-NL" sz="2000" dirty="0" smtClean="0"/>
              <a:t>			niet – vso (ondersteuningsbehoefte)</a:t>
            </a:r>
          </a:p>
          <a:p>
            <a:endParaRPr lang="nl-NL" sz="2000" dirty="0" smtClean="0"/>
          </a:p>
          <a:p>
            <a:pPr marL="0" indent="0">
              <a:buNone/>
            </a:pPr>
            <a:endParaRPr lang="nl-NL" sz="2000" dirty="0" smtClean="0"/>
          </a:p>
        </p:txBody>
      </p:sp>
    </p:spTree>
    <p:extLst>
      <p:ext uri="{BB962C8B-B14F-4D97-AF65-F5344CB8AC3E}">
        <p14:creationId xmlns:p14="http://schemas.microsoft.com/office/powerpoint/2010/main" val="2405796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6654" y="2156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2400" b="1" dirty="0" smtClean="0"/>
              <a:t>Aanmelding leerling met extra ondersteuningsbehoefte</a:t>
            </a:r>
            <a:endParaRPr lang="nl-NL" sz="24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1800" dirty="0" smtClean="0"/>
              <a:t>VO-school basisondersteuning	</a:t>
            </a:r>
            <a:endParaRPr lang="nl-NL" sz="1800" dirty="0"/>
          </a:p>
          <a:p>
            <a:r>
              <a:rPr lang="nl-NL" sz="1800" dirty="0" smtClean="0"/>
              <a:t>VO-school met trajectvoorziening 	</a:t>
            </a:r>
            <a:r>
              <a:rPr lang="nl-NL" sz="1800" dirty="0" smtClean="0">
                <a:sym typeface="Wingdings" panose="05000000000000000000" pitchFamily="2" charset="2"/>
              </a:rPr>
              <a:t> MDO-O</a:t>
            </a:r>
          </a:p>
          <a:p>
            <a:r>
              <a:rPr lang="nl-NL" sz="1800" dirty="0" smtClean="0">
                <a:sym typeface="Wingdings" panose="05000000000000000000" pitchFamily="2" charset="2"/>
              </a:rPr>
              <a:t>VMBO-T + LWOO			 MDO-O </a:t>
            </a:r>
          </a:p>
          <a:p>
            <a:r>
              <a:rPr lang="nl-NL" sz="1800" dirty="0" smtClean="0">
                <a:sym typeface="Wingdings" panose="05000000000000000000" pitchFamily="2" charset="2"/>
              </a:rPr>
              <a:t>Zorgschool 			 MDO-O met OPP én LWOO</a:t>
            </a:r>
          </a:p>
          <a:p>
            <a:r>
              <a:rPr lang="nl-NL" sz="1800" dirty="0" smtClean="0">
                <a:sym typeface="Wingdings" panose="05000000000000000000" pitchFamily="2" charset="2"/>
              </a:rPr>
              <a:t>VSO 				 MDO-O met OPP </a:t>
            </a:r>
          </a:p>
          <a:p>
            <a:pPr marL="0" indent="0">
              <a:buNone/>
            </a:pPr>
            <a:endParaRPr lang="nl-NL" sz="1800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 smtClean="0">
                <a:sym typeface="Wingdings" panose="05000000000000000000" pitchFamily="2" charset="2"/>
              </a:rPr>
              <a:t>Formulier MDO-Overdracht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 smtClean="0">
                <a:sym typeface="Wingdings" panose="05000000000000000000" pitchFamily="2" charset="2"/>
              </a:rPr>
              <a:t>Kind-formulier MDO-Overdracht</a:t>
            </a:r>
            <a:endParaRPr lang="nl-NL" sz="1800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 smtClean="0">
                <a:sym typeface="Wingdings" panose="05000000000000000000" pitchFamily="2" charset="2"/>
              </a:rPr>
              <a:t>VO vraagt extra ondersteuning aan;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1400" dirty="0" smtClean="0">
                <a:sym typeface="Wingdings" panose="05000000000000000000" pitchFamily="2" charset="2"/>
              </a:rPr>
              <a:t>Individueel onderwijsarrangement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1400" dirty="0" smtClean="0">
                <a:sym typeface="Wingdings" panose="05000000000000000000" pitchFamily="2" charset="2"/>
              </a:rPr>
              <a:t>Toelaatbaarheidsverklaring vso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 smtClean="0">
                <a:sym typeface="Wingdings" panose="05000000000000000000" pitchFamily="2" charset="2"/>
              </a:rPr>
              <a:t>Geen loting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1800" dirty="0" smtClean="0">
                <a:sym typeface="Wingdings" panose="05000000000000000000" pitchFamily="2" charset="2"/>
              </a:rPr>
              <a:t>MDO-O traject start in groep 7 </a:t>
            </a:r>
          </a:p>
          <a:p>
            <a:pPr marL="0" indent="0">
              <a:buNone/>
            </a:pPr>
            <a:endParaRPr lang="nl-NL" sz="1800" dirty="0" smtClean="0"/>
          </a:p>
          <a:p>
            <a:pPr>
              <a:buFont typeface="Wingdings" panose="05000000000000000000" pitchFamily="2" charset="2"/>
              <a:buChar char="Ø"/>
            </a:pPr>
            <a:endParaRPr lang="nl-NL" sz="1800" dirty="0" smtClean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nl-NL" sz="6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29132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Het MDO-O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000" dirty="0" smtClean="0"/>
              <a:t>Basisschool vraagt aan.</a:t>
            </a:r>
          </a:p>
          <a:p>
            <a:r>
              <a:rPr lang="nl-NL" sz="2000" dirty="0" smtClean="0"/>
              <a:t>Vo mag niet weigeren.</a:t>
            </a:r>
          </a:p>
          <a:p>
            <a:r>
              <a:rPr lang="nl-NL" sz="2000" dirty="0" smtClean="0"/>
              <a:t>Voorrangsregeling (plaatsing vóór loting)</a:t>
            </a:r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r>
              <a:rPr lang="nl-NL" sz="2000" dirty="0"/>
              <a:t>2</a:t>
            </a:r>
            <a:r>
              <a:rPr lang="nl-NL" sz="2000" dirty="0" smtClean="0"/>
              <a:t> Opties vanuit MDO-O: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sz="2000" dirty="0" smtClean="0"/>
              <a:t> Terecht MDO-O		Ja    </a:t>
            </a:r>
            <a:r>
              <a:rPr lang="nl-NL" sz="2000" dirty="0"/>
              <a:t>	</a:t>
            </a:r>
            <a:r>
              <a:rPr lang="nl-NL" sz="2000" dirty="0" smtClean="0">
                <a:sym typeface="Wingdings" panose="05000000000000000000" pitchFamily="2" charset="2"/>
              </a:rPr>
              <a:t> plaatsing</a:t>
            </a:r>
            <a:endParaRPr lang="nl-NL" sz="2000" dirty="0" smtClean="0"/>
          </a:p>
          <a:p>
            <a:pPr marL="0" indent="0">
              <a:buNone/>
            </a:pPr>
            <a:r>
              <a:rPr lang="nl-NL" sz="2000" dirty="0" smtClean="0"/>
              <a:t>				Nee 	</a:t>
            </a:r>
            <a:r>
              <a:rPr lang="nl-NL" sz="2000" dirty="0" smtClean="0">
                <a:sym typeface="Wingdings" panose="05000000000000000000" pitchFamily="2" charset="2"/>
              </a:rPr>
              <a:t> andere school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sz="2000" dirty="0">
                <a:sym typeface="Wingdings" panose="05000000000000000000" pitchFamily="2" charset="2"/>
              </a:rPr>
              <a:t> </a:t>
            </a:r>
            <a:r>
              <a:rPr lang="nl-NL" sz="2000" dirty="0" smtClean="0">
                <a:sym typeface="Wingdings" panose="05000000000000000000" pitchFamily="2" charset="2"/>
              </a:rPr>
              <a:t>Onterecht MDO-O		</a:t>
            </a:r>
            <a:r>
              <a:rPr lang="nl-NL" sz="2000" dirty="0">
                <a:sym typeface="Wingdings" panose="05000000000000000000" pitchFamily="2" charset="2"/>
              </a:rPr>
              <a:t> </a:t>
            </a:r>
            <a:r>
              <a:rPr lang="nl-NL" sz="2000" dirty="0" smtClean="0">
                <a:sym typeface="Wingdings" panose="05000000000000000000" pitchFamily="2" charset="2"/>
              </a:rPr>
              <a:t>       	 loting (melden bij </a:t>
            </a:r>
            <a:r>
              <a:rPr lang="nl-NL" sz="2000" dirty="0" err="1" smtClean="0">
                <a:sym typeface="Wingdings" panose="05000000000000000000" pitchFamily="2" charset="2"/>
              </a:rPr>
              <a:t>swv</a:t>
            </a:r>
            <a:r>
              <a:rPr lang="nl-NL" sz="2000" dirty="0" smtClean="0">
                <a:sym typeface="Wingdings" panose="05000000000000000000" pitchFamily="2" charset="2"/>
              </a:rPr>
              <a:t> po en vo)</a:t>
            </a:r>
          </a:p>
          <a:p>
            <a:pPr marL="0" indent="0">
              <a:buNone/>
            </a:pPr>
            <a:endParaRPr lang="nl-NL" sz="2000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l-NL" sz="2000" dirty="0">
                <a:sym typeface="Wingdings" panose="05000000000000000000" pitchFamily="2" charset="2"/>
              </a:rPr>
              <a:t> </a:t>
            </a:r>
            <a:r>
              <a:rPr lang="nl-NL" sz="2000" dirty="0" smtClean="0">
                <a:sym typeface="Wingdings" panose="05000000000000000000" pitchFamily="2" charset="2"/>
              </a:rPr>
              <a:t>Wettelijk recht ouders; weigeren MDO-O  loting  zorgplicht gaat in ná de loting </a:t>
            </a:r>
          </a:p>
          <a:p>
            <a:pPr marL="0" indent="0">
              <a:buNone/>
            </a:pPr>
            <a:r>
              <a:rPr lang="nl-NL" sz="1800" i="1" dirty="0" smtClean="0">
                <a:sym typeface="Wingdings" panose="05000000000000000000" pitchFamily="2" charset="2"/>
              </a:rPr>
              <a:t>(Op het aanmeldformulier wordt bij ‘Wens ouder/verzorgers’ aangegeven dat er sprake is van een extra      ondersteuningsbehoefte.)</a:t>
            </a:r>
          </a:p>
          <a:p>
            <a:pPr>
              <a:buFont typeface="Courier New" panose="02070309020205020404" pitchFamily="49" charset="0"/>
              <a:buChar char="o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015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200" b="1" dirty="0" smtClean="0"/>
              <a:t>Wijzigingen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sz="2200" dirty="0" smtClean="0"/>
              <a:t>Nieuwe indeling Overstap</a:t>
            </a:r>
          </a:p>
          <a:p>
            <a:r>
              <a:rPr lang="nl-NL" sz="2200" dirty="0" smtClean="0"/>
              <a:t>Stappenplan OSO in De Overstap</a:t>
            </a:r>
          </a:p>
          <a:p>
            <a:r>
              <a:rPr lang="nl-NL" sz="2200" dirty="0" smtClean="0"/>
              <a:t>Centrale warme overdracht; alle vo-scholen doen mee</a:t>
            </a:r>
          </a:p>
          <a:p>
            <a:r>
              <a:rPr lang="nl-NL" sz="2200" dirty="0" smtClean="0"/>
              <a:t>Alle scholen doen mee met De Eigenwijzer</a:t>
            </a:r>
          </a:p>
          <a:p>
            <a:r>
              <a:rPr lang="nl-NL" sz="2200" dirty="0" smtClean="0"/>
              <a:t>Eindtoets: 6 </a:t>
            </a:r>
            <a:r>
              <a:rPr lang="nl-NL" sz="2200" dirty="0" err="1" smtClean="0"/>
              <a:t>toetsadviezen</a:t>
            </a:r>
            <a:endParaRPr lang="nl-NL" sz="2200" dirty="0" smtClean="0"/>
          </a:p>
          <a:p>
            <a:r>
              <a:rPr lang="nl-NL" sz="2200" dirty="0" smtClean="0"/>
              <a:t>Paulusmavo, Daaf Gelukschool, Spaarnestroom Rudolf Steiner College; geen loting, maar plaatsing tot vol</a:t>
            </a:r>
          </a:p>
          <a:p>
            <a:r>
              <a:rPr lang="nl-NL" sz="2200" dirty="0" smtClean="0"/>
              <a:t>Uitstroomadvies (‘het strookje’) niet meer toevoegen aan aanmeldformulier</a:t>
            </a:r>
          </a:p>
          <a:p>
            <a:pPr marL="0" indent="0">
              <a:buNone/>
            </a:pPr>
            <a:endParaRPr lang="nl-NL" sz="2200" dirty="0" smtClean="0"/>
          </a:p>
          <a:p>
            <a:pPr marL="0" indent="0">
              <a:buNone/>
            </a:pPr>
            <a:endParaRPr lang="nl-NL" sz="22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sz="22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sz="2200" dirty="0" smtClean="0">
              <a:sym typeface="Wingdings" panose="05000000000000000000" pitchFamily="2" charset="2"/>
            </a:endParaRPr>
          </a:p>
          <a:p>
            <a:r>
              <a:rPr lang="nl-NL" sz="2200" dirty="0">
                <a:sym typeface="Wingdings" panose="05000000000000000000" pitchFamily="2" charset="2"/>
              </a:rPr>
              <a:t>Inbreng casuïstiek; via consulent po of mdewit@swv-vo-zk.nl </a:t>
            </a:r>
          </a:p>
          <a:p>
            <a:endParaRPr lang="nl-NL" sz="2000" dirty="0"/>
          </a:p>
          <a:p>
            <a:endParaRPr lang="nl-NL" sz="2000" dirty="0" smtClean="0">
              <a:sym typeface="Wingdings" panose="05000000000000000000" pitchFamily="2" charset="2"/>
            </a:endParaRP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77668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Aandachtspunten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nl-NL" sz="2000" dirty="0" smtClean="0">
                <a:solidFill>
                  <a:prstClr val="black"/>
                </a:solidFill>
              </a:rPr>
              <a:t>Eindtoets volgend schooljaar verplicht voor </a:t>
            </a:r>
            <a:r>
              <a:rPr lang="nl-NL" sz="2000" dirty="0" err="1" smtClean="0">
                <a:solidFill>
                  <a:prstClr val="black"/>
                </a:solidFill>
              </a:rPr>
              <a:t>so</a:t>
            </a:r>
            <a:r>
              <a:rPr lang="nl-NL" sz="2000" dirty="0" smtClean="0">
                <a:solidFill>
                  <a:prstClr val="black"/>
                </a:solidFill>
              </a:rPr>
              <a:t>/</a:t>
            </a:r>
            <a:r>
              <a:rPr lang="nl-NL" sz="2000" dirty="0" err="1" smtClean="0">
                <a:solidFill>
                  <a:prstClr val="black"/>
                </a:solidFill>
              </a:rPr>
              <a:t>sbo</a:t>
            </a:r>
            <a:endParaRPr lang="nl-NL" sz="2000" dirty="0" smtClean="0">
              <a:solidFill>
                <a:prstClr val="black"/>
              </a:solidFill>
            </a:endParaRPr>
          </a:p>
          <a:p>
            <a:pPr lvl="0"/>
            <a:r>
              <a:rPr lang="nl-NL" sz="2000" dirty="0" smtClean="0">
                <a:solidFill>
                  <a:prstClr val="black"/>
                </a:solidFill>
              </a:rPr>
              <a:t>Zorgelijk verzuim / thuiszitter </a:t>
            </a:r>
            <a:r>
              <a:rPr lang="nl-NL" sz="2000" dirty="0" smtClean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nl-NL" sz="2000" dirty="0" err="1" smtClean="0">
                <a:solidFill>
                  <a:prstClr val="black"/>
                </a:solidFill>
                <a:sym typeface="Wingdings" panose="05000000000000000000" pitchFamily="2" charset="2"/>
              </a:rPr>
              <a:t>mdo</a:t>
            </a:r>
            <a:r>
              <a:rPr lang="nl-NL" sz="2000" dirty="0" smtClean="0">
                <a:solidFill>
                  <a:prstClr val="black"/>
                </a:solidFill>
                <a:sym typeface="Wingdings" panose="05000000000000000000" pitchFamily="2" charset="2"/>
              </a:rPr>
              <a:t>-o</a:t>
            </a:r>
            <a:endParaRPr lang="nl-NL" sz="20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nl-NL" sz="2000" dirty="0">
              <a:solidFill>
                <a:prstClr val="black"/>
              </a:solidFill>
            </a:endParaRPr>
          </a:p>
          <a:p>
            <a:pPr lvl="0"/>
            <a:r>
              <a:rPr lang="nl-NL" sz="2000" dirty="0">
                <a:solidFill>
                  <a:prstClr val="black"/>
                </a:solidFill>
              </a:rPr>
              <a:t>Aanmelding is geen </a:t>
            </a:r>
            <a:r>
              <a:rPr lang="nl-NL" sz="2000" dirty="0" smtClean="0">
                <a:solidFill>
                  <a:prstClr val="black"/>
                </a:solidFill>
              </a:rPr>
              <a:t>inschrijving</a:t>
            </a:r>
          </a:p>
          <a:p>
            <a:r>
              <a:rPr lang="nl-NL" sz="2000" dirty="0">
                <a:solidFill>
                  <a:prstClr val="black"/>
                </a:solidFill>
                <a:sym typeface="Wingdings" panose="05000000000000000000" pitchFamily="2" charset="2"/>
              </a:rPr>
              <a:t>Zorgplicht  </a:t>
            </a:r>
            <a:r>
              <a:rPr lang="nl-NL" sz="2000" dirty="0" err="1">
                <a:solidFill>
                  <a:prstClr val="black"/>
                </a:solidFill>
                <a:sym typeface="Wingdings" panose="05000000000000000000" pitchFamily="2" charset="2"/>
              </a:rPr>
              <a:t>onderzoeksplicht</a:t>
            </a:r>
            <a:r>
              <a:rPr lang="nl-NL" sz="2000" dirty="0">
                <a:solidFill>
                  <a:prstClr val="black"/>
                </a:solidFill>
                <a:sym typeface="Wingdings" panose="05000000000000000000" pitchFamily="2" charset="2"/>
              </a:rPr>
              <a:t> vo  informatieplicht ouders</a:t>
            </a:r>
          </a:p>
          <a:p>
            <a:pPr marL="0" lvl="0" indent="0">
              <a:buNone/>
            </a:pPr>
            <a:endParaRPr lang="nl-NL" sz="20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r>
              <a:rPr lang="nl-NL" sz="2000" dirty="0">
                <a:solidFill>
                  <a:prstClr val="black"/>
                </a:solidFill>
                <a:sym typeface="Wingdings" panose="05000000000000000000" pitchFamily="2" charset="2"/>
              </a:rPr>
              <a:t>MDO-O traject start in groep 7 </a:t>
            </a:r>
            <a:endParaRPr lang="nl-NL" sz="20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0" lvl="0" indent="0">
              <a:buNone/>
            </a:pPr>
            <a:endParaRPr lang="nl-NL" sz="20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r>
              <a:rPr lang="nl-NL" sz="2000" dirty="0">
                <a:solidFill>
                  <a:prstClr val="black"/>
                </a:solidFill>
              </a:rPr>
              <a:t>Zorgscholen </a:t>
            </a:r>
            <a:r>
              <a:rPr lang="nl-NL" sz="2000" dirty="0">
                <a:solidFill>
                  <a:prstClr val="black"/>
                </a:solidFill>
                <a:sym typeface="Wingdings" panose="05000000000000000000" pitchFamily="2" charset="2"/>
              </a:rPr>
              <a:t> verplicht OPP vanuit basisschool (start in groep 7</a:t>
            </a:r>
            <a:r>
              <a:rPr lang="nl-NL" sz="2000" dirty="0" smtClean="0">
                <a:solidFill>
                  <a:prstClr val="black"/>
                </a:solidFill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nl-NL" sz="20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r>
              <a:rPr lang="nl-NL" sz="2000" dirty="0">
                <a:sym typeface="Wingdings" panose="05000000000000000000" pitchFamily="2" charset="2"/>
                <a:hlinkClick r:id="rId2"/>
              </a:rPr>
              <a:t>https://www.onderwijsinspectie.nl/documenten/rapporten/2018/06/13/onderzoeksverslag-kansenongelijkheid-bij-de-overgangen-po-vo</a:t>
            </a:r>
            <a:r>
              <a:rPr lang="nl-NL" sz="2000" dirty="0">
                <a:sym typeface="Wingdings" panose="05000000000000000000" pitchFamily="2" charset="2"/>
              </a:rPr>
              <a:t> </a:t>
            </a:r>
          </a:p>
          <a:p>
            <a:endParaRPr lang="nl-NL" sz="18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endParaRPr lang="nl-NL" sz="18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0" lvl="0" indent="0">
              <a:buNone/>
            </a:pPr>
            <a:endParaRPr lang="nl-NL" sz="18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4920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200" b="1" dirty="0" smtClean="0"/>
              <a:t>Handige sites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www.rijksoverheid.nl/onderwerpen/passend-onderwijs</a:t>
            </a:r>
            <a:r>
              <a:rPr lang="nl-NL" dirty="0" smtClean="0"/>
              <a:t> </a:t>
            </a:r>
            <a:endParaRPr lang="nl-NL" dirty="0" smtClean="0"/>
          </a:p>
          <a:p>
            <a:r>
              <a:rPr lang="nl-NL" dirty="0" smtClean="0">
                <a:hlinkClick r:id="rId3"/>
              </a:rPr>
              <a:t>www.onderwijsgeschillen.nl</a:t>
            </a:r>
            <a:r>
              <a:rPr lang="nl-NL" dirty="0" smtClean="0"/>
              <a:t> </a:t>
            </a:r>
          </a:p>
          <a:p>
            <a:r>
              <a:rPr lang="nl-NL" dirty="0" smtClean="0">
                <a:hlinkClick r:id="rId4"/>
              </a:rPr>
              <a:t>www.nieuwvmbo.nl</a:t>
            </a:r>
            <a:r>
              <a:rPr lang="nl-NL" dirty="0" smtClean="0"/>
              <a:t> </a:t>
            </a:r>
          </a:p>
          <a:p>
            <a:r>
              <a:rPr lang="nl-NL" dirty="0" smtClean="0">
                <a:hlinkClick r:id="rId5"/>
              </a:rPr>
              <a:t>www.nieuweregelgevingovergangpo-vo.nl</a:t>
            </a:r>
            <a:endParaRPr lang="nl-NL" dirty="0" smtClean="0"/>
          </a:p>
          <a:p>
            <a:r>
              <a:rPr lang="nl-NL" dirty="0" smtClean="0">
                <a:hlinkClick r:id="rId6"/>
              </a:rPr>
              <a:t>www.rijksoverheid.nl</a:t>
            </a:r>
            <a:r>
              <a:rPr lang="nl-NL" dirty="0" smtClean="0"/>
              <a:t> </a:t>
            </a:r>
          </a:p>
          <a:p>
            <a:r>
              <a:rPr lang="nl-NL" dirty="0" smtClean="0">
                <a:hlinkClick r:id="rId7"/>
              </a:rPr>
              <a:t>www.steunpunt-povo.nl</a:t>
            </a:r>
            <a:r>
              <a:rPr lang="nl-NL" dirty="0" smtClean="0"/>
              <a:t>  </a:t>
            </a:r>
          </a:p>
          <a:p>
            <a:r>
              <a:rPr lang="nl-NL" dirty="0" smtClean="0">
                <a:hlinkClick r:id="rId8"/>
              </a:rPr>
              <a:t>www.passendonderwijs-zk.nl</a:t>
            </a:r>
            <a:r>
              <a:rPr lang="nl-NL" dirty="0" smtClean="0"/>
              <a:t>  </a:t>
            </a:r>
          </a:p>
          <a:p>
            <a:r>
              <a:rPr lang="nl-NL" dirty="0" smtClean="0">
                <a:hlinkClick r:id="rId9"/>
              </a:rPr>
              <a:t>www.swv-vo-zk.nl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308391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4E19DF99D5BA48B5BD505AACE81F69" ma:contentTypeVersion="7" ma:contentTypeDescription="Een nieuw document maken." ma:contentTypeScope="" ma:versionID="856ca6a3d5cc6079ec02b61c1d48d363">
  <xsd:schema xmlns:xsd="http://www.w3.org/2001/XMLSchema" xmlns:xs="http://www.w3.org/2001/XMLSchema" xmlns:p="http://schemas.microsoft.com/office/2006/metadata/properties" xmlns:ns2="fb24a2f8-7517-4e25-99bc-95bc5c191400" xmlns:ns3="da44462c-6109-4082-8cc7-5e4494b0a174" targetNamespace="http://schemas.microsoft.com/office/2006/metadata/properties" ma:root="true" ma:fieldsID="99cc745cfeb58e45b5b2541746022652" ns2:_="" ns3:_="">
    <xsd:import namespace="fb24a2f8-7517-4e25-99bc-95bc5c191400"/>
    <xsd:import namespace="da44462c-6109-4082-8cc7-5e4494b0a1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24a2f8-7517-4e25-99bc-95bc5c1914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44462c-6109-4082-8cc7-5e4494b0a17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A8FB5C-4908-436D-B69E-A74C830AD8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24a2f8-7517-4e25-99bc-95bc5c191400"/>
    <ds:schemaRef ds:uri="da44462c-6109-4082-8cc7-5e4494b0a1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C556C7-0396-47EF-80DE-362FE7751F55}">
  <ds:schemaRefs>
    <ds:schemaRef ds:uri="http://purl.org/dc/terms/"/>
    <ds:schemaRef ds:uri="http://schemas.openxmlformats.org/package/2006/metadata/core-properties"/>
    <ds:schemaRef ds:uri="http://purl.org/dc/dcmitype/"/>
    <ds:schemaRef ds:uri="fb24a2f8-7517-4e25-99bc-95bc5c191400"/>
    <ds:schemaRef ds:uri="da44462c-6109-4082-8cc7-5e4494b0a174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A8815B5-4F76-4146-AEDB-0BE9B05B5F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194</Words>
  <Application>Microsoft Office PowerPoint</Application>
  <PresentationFormat>Breedbeeld</PresentationFormat>
  <Paragraphs>90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Times New Roman</vt:lpstr>
      <vt:lpstr>Wingdings</vt:lpstr>
      <vt:lpstr>Kantoorthema</vt:lpstr>
      <vt:lpstr>PowerPoint-presentatie</vt:lpstr>
      <vt:lpstr>Programma</vt:lpstr>
      <vt:lpstr>PowerPoint-presentatie</vt:lpstr>
      <vt:lpstr>Aanmelding</vt:lpstr>
      <vt:lpstr>Aanmelding leerling met extra ondersteuningsbehoefte</vt:lpstr>
      <vt:lpstr>Het MDO-O</vt:lpstr>
      <vt:lpstr>Wijzigingen</vt:lpstr>
      <vt:lpstr>Aandachtspunten</vt:lpstr>
      <vt:lpstr>Handige sites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Marije de Wit</dc:creator>
  <cp:lastModifiedBy>Marije de Wit</cp:lastModifiedBy>
  <cp:revision>40</cp:revision>
  <cp:lastPrinted>2018-10-05T11:10:11Z</cp:lastPrinted>
  <dcterms:created xsi:type="dcterms:W3CDTF">2016-10-07T13:20:58Z</dcterms:created>
  <dcterms:modified xsi:type="dcterms:W3CDTF">2018-10-09T10:22:48Z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0x010100134E19DF99D5BA48B5BD505AACE81F69</vt:lpwstr>
  </property>
</Properties>
</file>